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8"/>
  </p:notesMasterIdLst>
  <p:sldIdLst>
    <p:sldId id="256" r:id="rId2"/>
    <p:sldId id="291" r:id="rId3"/>
    <p:sldId id="292" r:id="rId4"/>
    <p:sldId id="268" r:id="rId5"/>
    <p:sldId id="279" r:id="rId6"/>
    <p:sldId id="267" r:id="rId7"/>
    <p:sldId id="289" r:id="rId8"/>
    <p:sldId id="272" r:id="rId9"/>
    <p:sldId id="280" r:id="rId10"/>
    <p:sldId id="281" r:id="rId11"/>
    <p:sldId id="265" r:id="rId12"/>
    <p:sldId id="264" r:id="rId13"/>
    <p:sldId id="266" r:id="rId14"/>
    <p:sldId id="278" r:id="rId15"/>
    <p:sldId id="277" r:id="rId16"/>
    <p:sldId id="274" r:id="rId17"/>
    <p:sldId id="282" r:id="rId18"/>
    <p:sldId id="283" r:id="rId19"/>
    <p:sldId id="284" r:id="rId20"/>
    <p:sldId id="285" r:id="rId21"/>
    <p:sldId id="288" r:id="rId22"/>
    <p:sldId id="286" r:id="rId23"/>
    <p:sldId id="287" r:id="rId24"/>
    <p:sldId id="293" r:id="rId25"/>
    <p:sldId id="295" r:id="rId26"/>
    <p:sldId id="29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ringer, Wolfgang" initials="MW" lastIdx="0" clrIdx="0">
    <p:extLst>
      <p:ext uri="{19B8F6BF-5375-455C-9EA6-DF929625EA0E}">
        <p15:presenceInfo xmlns:p15="http://schemas.microsoft.com/office/powerpoint/2012/main" userId="S-1-5-21-4279633407-28481931-2677731258-4031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647" autoAdjust="0"/>
  </p:normalViewPr>
  <p:slideViewPr>
    <p:cSldViewPr snapToGrid="0">
      <p:cViewPr varScale="1">
        <p:scale>
          <a:sx n="65" d="100"/>
          <a:sy n="65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DE2F7-5213-4854-A083-CCD57F6EAF27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363EF-0A28-438F-889D-23EC2BF5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5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Wolfgang Mairinger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363EF-0A28-438F-889D-23EC2BF52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6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Animation: 2 frames per second </a:t>
            </a:r>
            <a:r>
              <a:rPr lang="en-US" i="1" dirty="0" smtClean="0"/>
              <a:t>(R</a:t>
            </a:r>
            <a:r>
              <a:rPr lang="en-US" i="1" baseline="0" dirty="0" smtClean="0"/>
              <a:t> setting .5)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363EF-0A28-438F-889D-23EC2BF523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2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2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3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4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6CF7-8A05-4D66-8A7C-97BE1D4B4B6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A28FA-FAD0-46FF-93C3-D466C80A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0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4380"/>
            <a:ext cx="9144000" cy="37947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</a:t>
            </a:r>
            <a:br>
              <a:rPr lang="en-US" dirty="0" smtClean="0"/>
            </a:br>
            <a:r>
              <a:rPr lang="en-US" dirty="0" smtClean="0"/>
              <a:t>Sensitivity </a:t>
            </a:r>
            <a:r>
              <a:rPr lang="en-US" dirty="0" smtClean="0"/>
              <a:t>of </a:t>
            </a:r>
            <a:r>
              <a:rPr lang="en-US" dirty="0" smtClean="0"/>
              <a:t>Sewage Network Surveillance Sampling Plans </a:t>
            </a:r>
            <a:r>
              <a:rPr lang="en-US" dirty="0" smtClean="0"/>
              <a:t>using </a:t>
            </a:r>
            <a:br>
              <a:rPr lang="en-US" dirty="0" smtClean="0"/>
            </a:br>
            <a:r>
              <a:rPr lang="en-US" dirty="0" smtClean="0"/>
              <a:t>Simulation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97730"/>
            <a:ext cx="9144000" cy="198442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Concept Presentation</a:t>
            </a:r>
          </a:p>
          <a:p>
            <a:endParaRPr lang="en-US" dirty="0" smtClean="0"/>
          </a:p>
          <a:p>
            <a:r>
              <a:rPr lang="en-US" dirty="0" smtClean="0"/>
              <a:t>Wolfgang &amp; Andrew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Classification of Neighborhoods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Weighted Mean Center of Neighborhoods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7264"/>
          </a:xfrm>
        </p:spPr>
        <p:txBody>
          <a:bodyPr/>
          <a:lstStyle/>
          <a:p>
            <a:r>
              <a:rPr lang="en-US" dirty="0" smtClean="0"/>
              <a:t>Neighborhoods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199" y="3024554"/>
            <a:ext cx="352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Final map</a:t>
            </a:r>
          </a:p>
        </p:txBody>
      </p:sp>
    </p:spTree>
    <p:extLst>
      <p:ext uri="{BB962C8B-B14F-4D97-AF65-F5344CB8AC3E}">
        <p14:creationId xmlns:p14="http://schemas.microsoft.com/office/powerpoint/2010/main" val="24599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22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1526" cy="1325563"/>
          </a:xfrm>
        </p:spPr>
        <p:txBody>
          <a:bodyPr/>
          <a:lstStyle/>
          <a:p>
            <a:r>
              <a:rPr lang="en-US" dirty="0" smtClean="0"/>
              <a:t>Surveillance Stations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927261" y="3595943"/>
            <a:ext cx="266964" cy="319753"/>
          </a:xfrm>
          <a:prstGeom prst="wedgeRoundRectCallout">
            <a:avLst>
              <a:gd name="adj1" fmla="val 125436"/>
              <a:gd name="adj2" fmla="val -2943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</a:t>
            </a:r>
            <a:endParaRPr lang="en-US" sz="32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634203" y="3544247"/>
            <a:ext cx="266964" cy="319753"/>
          </a:xfrm>
          <a:prstGeom prst="wedgeRoundRectCallout">
            <a:avLst>
              <a:gd name="adj1" fmla="val -106452"/>
              <a:gd name="adj2" fmla="val -19758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8563151" y="4331831"/>
            <a:ext cx="266964" cy="319753"/>
          </a:xfrm>
          <a:prstGeom prst="wedgeRoundRectCallout">
            <a:avLst>
              <a:gd name="adj1" fmla="val -98110"/>
              <a:gd name="adj2" fmla="val -7298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</a:t>
            </a:r>
            <a:endParaRPr lang="en-US" sz="32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756162" y="5036837"/>
            <a:ext cx="266964" cy="319753"/>
          </a:xfrm>
          <a:prstGeom prst="wedgeRoundRectCallout">
            <a:avLst>
              <a:gd name="adj1" fmla="val 80271"/>
              <a:gd name="adj2" fmla="val -8740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8065742" y="5704325"/>
            <a:ext cx="266964" cy="319753"/>
          </a:xfrm>
          <a:prstGeom prst="wedgeRoundRectCallout">
            <a:avLst>
              <a:gd name="adj1" fmla="val 27009"/>
              <a:gd name="adj2" fmla="val -10685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8232610" y="547443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9"/>
          <p:cNvSpPr/>
          <p:nvPr/>
        </p:nvSpPr>
        <p:spPr>
          <a:xfrm>
            <a:off x="8062285" y="487380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0"/>
          <p:cNvSpPr/>
          <p:nvPr/>
        </p:nvSpPr>
        <p:spPr>
          <a:xfrm>
            <a:off x="8383418" y="419408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8437015" y="360082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8358114" y="3615769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5046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890"/>
                <a:ext cx="4613910" cy="4246831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𝑑𝑆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sz="36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endParaRPr lang="en-US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𝑅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600" i="1">
                        <a:latin typeface="Cambria Math" charset="0"/>
                      </a:rPr>
                      <m:t>=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sz="3600" dirty="0"/>
              </a:p>
              <a:p>
                <a:endParaRPr lang="en-US" sz="24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= Birth Rate = Death Rate = 0.001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= transmission rate = 0.04</a:t>
                </a:r>
              </a:p>
              <a:p>
                <a:r>
                  <a:rPr lang="en-US" sz="2400" dirty="0" smtClean="0"/>
                  <a:t>1/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400" dirty="0" smtClean="0"/>
                  <a:t> = infectious period = 30 days</a:t>
                </a:r>
                <a:endParaRPr lang="en-US" sz="2400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890"/>
                <a:ext cx="4613910" cy="4246831"/>
              </a:xfrm>
              <a:blipFill>
                <a:blip r:embed="rId2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85" y="365125"/>
            <a:ext cx="6039451" cy="4278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785" y="4327158"/>
            <a:ext cx="7176253" cy="18498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7436372">
            <a:off x="7778026" y="3913838"/>
            <a:ext cx="266236" cy="2880850"/>
          </a:xfrm>
          <a:prstGeom prst="roundRect">
            <a:avLst>
              <a:gd name="adj" fmla="val 206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22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1526" cy="1325563"/>
          </a:xfrm>
        </p:spPr>
        <p:txBody>
          <a:bodyPr/>
          <a:lstStyle/>
          <a:p>
            <a:r>
              <a:rPr lang="en-US" dirty="0" smtClean="0"/>
              <a:t>Pathogen Journey</a:t>
            </a:r>
            <a:endParaRPr lang="en-US" dirty="0"/>
          </a:p>
        </p:txBody>
      </p:sp>
      <p:sp>
        <p:nvSpPr>
          <p:cNvPr id="12" name="24-Point Star 11"/>
          <p:cNvSpPr/>
          <p:nvPr/>
        </p:nvSpPr>
        <p:spPr>
          <a:xfrm>
            <a:off x="10204101" y="1954069"/>
            <a:ext cx="113211" cy="130629"/>
          </a:xfrm>
          <a:prstGeom prst="star24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24-Point Star 12"/>
          <p:cNvSpPr/>
          <p:nvPr/>
        </p:nvSpPr>
        <p:spPr>
          <a:xfrm>
            <a:off x="9494018" y="2868135"/>
            <a:ext cx="113211" cy="130629"/>
          </a:xfrm>
          <a:prstGeom prst="star24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ular Callout 24"/>
          <p:cNvSpPr/>
          <p:nvPr/>
        </p:nvSpPr>
        <p:spPr>
          <a:xfrm>
            <a:off x="7927261" y="3595943"/>
            <a:ext cx="266964" cy="319753"/>
          </a:xfrm>
          <a:prstGeom prst="wedgeRoundRectCallout">
            <a:avLst>
              <a:gd name="adj1" fmla="val 125436"/>
              <a:gd name="adj2" fmla="val -2943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</a:t>
            </a:r>
            <a:endParaRPr lang="en-US" sz="32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8509608" y="3784774"/>
            <a:ext cx="266964" cy="319753"/>
          </a:xfrm>
          <a:prstGeom prst="wedgeRoundRectCallout">
            <a:avLst>
              <a:gd name="adj1" fmla="val -65019"/>
              <a:gd name="adj2" fmla="val -9355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8563151" y="4331831"/>
            <a:ext cx="266964" cy="319753"/>
          </a:xfrm>
          <a:prstGeom prst="wedgeRoundRectCallout">
            <a:avLst>
              <a:gd name="adj1" fmla="val -98110"/>
              <a:gd name="adj2" fmla="val -7298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</a:t>
            </a:r>
            <a:endParaRPr lang="en-US" sz="3200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7756162" y="5036837"/>
            <a:ext cx="266964" cy="319753"/>
          </a:xfrm>
          <a:prstGeom prst="wedgeRoundRectCallout">
            <a:avLst>
              <a:gd name="adj1" fmla="val 80271"/>
              <a:gd name="adj2" fmla="val -87406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8065742" y="5704325"/>
            <a:ext cx="266964" cy="319753"/>
          </a:xfrm>
          <a:prstGeom prst="wedgeRoundRectCallout">
            <a:avLst>
              <a:gd name="adj1" fmla="val 27009"/>
              <a:gd name="adj2" fmla="val -106854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30" name="Oval 29"/>
          <p:cNvSpPr/>
          <p:nvPr/>
        </p:nvSpPr>
        <p:spPr>
          <a:xfrm>
            <a:off x="8232610" y="547443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1" name="Oval 30"/>
          <p:cNvSpPr/>
          <p:nvPr/>
        </p:nvSpPr>
        <p:spPr>
          <a:xfrm>
            <a:off x="8062285" y="487380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Oval 31"/>
          <p:cNvSpPr/>
          <p:nvPr/>
        </p:nvSpPr>
        <p:spPr>
          <a:xfrm>
            <a:off x="8383418" y="4194084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3" name="Oval 32"/>
          <p:cNvSpPr/>
          <p:nvPr/>
        </p:nvSpPr>
        <p:spPr>
          <a:xfrm>
            <a:off x="8437015" y="3600825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Oval 33"/>
          <p:cNvSpPr/>
          <p:nvPr/>
        </p:nvSpPr>
        <p:spPr>
          <a:xfrm>
            <a:off x="8358114" y="3615769"/>
            <a:ext cx="72593" cy="8406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014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8.14815E-6 L -4.16667E-7 8.14815E-6 C -0.00677 -0.00023 -0.01354 -0.00023 -0.02019 -0.00092 C -0.02097 -0.00092 -0.02175 -0.00161 -0.0224 -0.00186 C -0.02487 -0.00277 -0.02683 -0.00277 -0.02917 -0.00393 C -0.03034 -0.00439 -0.03256 -0.00578 -0.03256 -0.00578 C -0.03438 -0.00555 -0.03633 -0.00578 -0.03815 -0.00485 C -0.03946 -0.00416 -0.04011 -0.00046 -0.04089 0.00116 C -0.04141 0.00186 -0.04206 0.00232 -0.04258 0.00302 C -0.04284 0.00394 -0.04336 0.0051 -0.0431 0.00602 C -0.04284 0.00741 -0.04193 0.00788 -0.04141 0.00903 C -0.04115 0.00996 -0.04115 0.01112 -0.04089 0.01204 C -0.04115 0.0176 -0.04115 0.02339 -0.04141 0.02894 C -0.04154 0.02987 -0.0418 0.03102 -0.04206 0.03195 C -0.04232 0.03334 -0.04271 0.03473 -0.0431 0.03589 C -0.04453 0.03959 -0.04479 0.0382 -0.04649 0.04098 C -0.04714 0.04167 -0.04766 0.04283 -0.04818 0.04376 C -0.04857 0.04584 -0.0487 0.04815 -0.04935 0.04977 C -0.05104 0.05464 -0.05026 0.05163 -0.05157 0.0588 L -0.05209 0.06181 L -0.05261 0.06482 C -0.05287 0.06714 -0.053 0.06945 -0.05326 0.07177 C -0.05339 0.07269 -0.05326 0.07431 -0.05378 0.07477 C -0.05495 0.0757 -0.05638 0.07547 -0.05769 0.0757 C -0.05886 0.07593 -0.0599 0.0764 -0.06107 0.07663 C -0.06159 0.07732 -0.06224 0.07802 -0.06276 0.07871 C -0.06394 0.08056 -0.06472 0.08311 -0.06615 0.08473 L -0.06771 0.08658 C -0.06875 0.08936 -0.06901 0.09052 -0.07058 0.0926 C -0.07162 0.09399 -0.07396 0.09653 -0.07396 0.09653 C -0.07409 0.09769 -0.07409 0.09885 -0.07448 0.09954 C -0.07539 0.1014 -0.07787 0.10348 -0.07787 0.10348 C -0.08034 0.11019 -0.07735 0.10371 -0.0806 0.10765 C -0.08125 0.10834 -0.08177 0.1095 -0.08229 0.11065 C -0.08269 0.11158 -0.08295 0.11274 -0.08347 0.11343 C -0.08386 0.11413 -0.08451 0.11413 -0.08516 0.11459 C -0.08581 0.11552 -0.08659 0.11667 -0.08737 0.1176 C -0.08789 0.11806 -0.08854 0.11783 -0.08907 0.11852 C -0.08972 0.11922 -0.09011 0.12061 -0.09076 0.12153 C -0.09128 0.12246 -0.09375 0.12547 -0.09466 0.1264 C -0.09532 0.12732 -0.09623 0.12755 -0.09688 0.12848 C -0.09753 0.12917 -0.09792 0.13056 -0.09857 0.13149 C -0.10065 0.13403 -0.10039 0.13288 -0.10248 0.1345 C -0.10404 0.13565 -0.10573 0.13635 -0.1069 0.13843 C -0.10756 0.13936 -0.10795 0.14052 -0.1086 0.14144 C -0.10925 0.14237 -0.11016 0.1426 -0.11081 0.14329 C -0.11394 0.14653 -0.11107 0.14445 -0.1142 0.1463 C -0.1168 0.15093 -0.11485 0.14792 -0.11758 0.1514 C -0.11836 0.15232 -0.11901 0.15348 -0.11979 0.1544 C -0.12032 0.15487 -0.12097 0.1551 -0.12149 0.15533 C -0.12292 0.15927 -0.12344 0.16089 -0.12591 0.16436 C -0.1267 0.16528 -0.12748 0.16621 -0.12826 0.16737 C -0.12878 0.16806 -0.12943 0.16852 -0.12982 0.16922 C -0.13047 0.17038 -0.13099 0.172 -0.13151 0.17315 C -0.13308 0.17663 -0.13464 0.17755 -0.13542 0.18218 C -0.13633 0.18681 -0.13568 0.18427 -0.13776 0.18913 C -0.13881 0.19491 -0.13802 0.19121 -0.1405 0.20001 C -0.14193 0.2051 -0.14115 0.20278 -0.14271 0.20718 C -0.14414 0.2169 -0.14245 0.20464 -0.14388 0.21598 C -0.14401 0.21737 -0.14427 0.21876 -0.1444 0.21991 C -0.14466 0.222 -0.14479 0.22408 -0.14492 0.22593 C -0.14519 0.22755 -0.14571 0.23126 -0.1461 0.23288 C -0.14649 0.23427 -0.14675 0.23565 -0.14727 0.23704 C -0.14909 0.24144 -0.14987 0.23913 -0.15117 0.24584 L -0.15222 0.25186 C -0.15248 0.25487 -0.15261 0.25788 -0.15287 0.26089 C -0.153 0.26251 -0.15326 0.26413 -0.15339 0.26575 C -0.15508 0.28936 -0.153 0.26737 -0.15443 0.28265 C -0.15469 0.28843 -0.15482 0.29399 -0.15508 0.29954 C -0.15508 0.3014 -0.1556 0.30302 -0.1556 0.30464 C -0.1556 0.31065 -0.15534 0.3213 -0.15443 0.32848 C -0.15443 0.32964 -0.15417 0.33056 -0.15391 0.33149 C -0.15417 0.34144 -0.15417 0.3514 -0.15443 0.36135 C -0.15456 0.36528 -0.15443 0.36945 -0.15508 0.37339 C -0.15586 0.37871 -0.15834 0.38056 -0.16068 0.38334 C -0.16263 0.38565 -0.1642 0.38704 -0.16563 0.39121 C -0.16771 0.39653 -0.16615 0.3919 -0.16797 0.39908 C -0.16823 0.40047 -0.16862 0.40186 -0.16901 0.40325 C -0.1694 0.40417 -0.16992 0.4051 -0.17019 0.40602 C -0.17058 0.40811 -0.17097 0.41019 -0.17123 0.41204 C -0.17149 0.4132 -0.17149 0.41413 -0.17188 0.41505 L -0.17292 0.41806 C -0.17513 0.42987 -0.17448 0.42362 -0.17357 0.44399 C -0.17344 0.44561 -0.17279 0.44977 -0.17188 0.45093 C -0.17045 0.45232 -0.16732 0.45325 -0.16563 0.45394 C -0.16511 0.45464 -0.16459 0.45533 -0.16407 0.45579 C -0.16341 0.45626 -0.16276 0.45626 -0.16237 0.45695 C -0.16185 0.45765 -0.16159 0.45903 -0.1612 0.45996 C -0.16016 0.46204 -0.15782 0.46575 -0.15782 0.46575 C -0.15742 0.46783 -0.15664 0.46968 -0.15677 0.47177 C -0.1569 0.47385 -0.15729 0.48195 -0.15782 0.48473 C -0.15808 0.48612 -0.1586 0.48751 -0.15899 0.48866 C -0.15964 0.49075 -0.16042 0.49283 -0.1612 0.49468 L -0.16237 0.49769 C -0.1625 0.49908 -0.16276 0.50024 -0.16289 0.50163 C -0.16315 0.50371 -0.16315 0.50556 -0.16341 0.50765 C -0.16407 0.51297 -0.16407 0.50834 -0.16407 0.51251 " pathEditMode="relative" ptsTypes="AAAAAAAAAAAAAAAAAAAAAAAAAAAAAAAAAAAAAAAAAAAAAAAAAAAAAAAAAAAAAAAAAAAAAAAAAAAAAAAAAAAAAAAAAAAAAAAAA">
                                      <p:cBhvr>
                                        <p:cTn id="8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69 L 0.00091 0.00069 C 0.00118 0.01597 0.00118 0.03125 0.00144 0.04653 C 0.00144 0.04768 0.00157 0.04884 0.0017 0.04977 C 0.00196 0.05139 0.00261 0.05393 0.00261 0.05393 C 0.00248 0.05532 0.00274 0.05694 0.00222 0.05764 C 0.00183 0.05787 -0.00039 0.05648 -0.00091 0.05625 C -0.00429 0.05741 -0.00169 0.05602 -0.00455 0.0581 C -0.00481 0.05856 -0.00534 0.05856 -0.0056 0.05903 C -0.00677 0.05972 -0.00885 0.0618 -0.0095 0.06319 C -0.01002 0.06366 -0.01041 0.06435 -0.0108 0.06504 C -0.01106 0.06574 -0.01119 0.06666 -0.01159 0.06736 C -0.01224 0.06875 -0.01315 0.07014 -0.01393 0.07153 C -0.01419 0.07199 -0.01471 0.07268 -0.01497 0.07338 C -0.01575 0.07523 -0.0164 0.07708 -0.01731 0.07847 C -0.0181 0.0794 -0.01888 0.08032 -0.01966 0.08125 L -0.022 0.08403 C -0.02252 0.08449 -0.02291 0.08472 -0.0233 0.08541 L -0.02565 0.08958 C -0.02591 0.09004 -0.0263 0.09097 -0.02669 0.09143 C -0.02721 0.0919 -0.0276 0.09236 -0.02799 0.09282 C -0.02838 0.09352 -0.02864 0.09444 -0.02903 0.09514 C -0.02942 0.09537 -0.03255 0.09629 -0.03268 0.09653 C -0.03489 0.09838 -0.03359 0.09745 -0.03659 0.0993 L -0.03763 0.09977 C -0.03841 0.10069 -0.03906 0.10231 -0.03997 0.10254 C -0.04257 0.10347 -0.0414 0.10301 -0.04362 0.10393 C -0.04388 0.1044 -0.04427 0.10509 -0.04466 0.10532 C -0.04713 0.10741 -0.04804 0.10694 -0.05091 0.10764 C -0.05143 0.1081 -0.05208 0.10879 -0.05247 0.10949 C -0.05364 0.11157 -0.05312 0.11157 -0.05377 0.11366 C -0.0539 0.11458 -0.05429 0.11504 -0.05455 0.11597 C -0.0556 0.12153 -0.05481 0.11875 -0.0569 0.1243 L -0.05768 0.12616 L -0.05846 0.12847 C -0.05846 0.12893 -0.05859 0.12986 -0.05872 0.13032 C -0.05924 0.13194 -0.06002 0.1331 -0.06028 0.13449 C -0.06054 0.13588 -0.06093 0.13727 -0.06106 0.13866 C -0.06172 0.14444 -0.06145 0.14143 -0.06185 0.14791 C -0.06224 0.16041 -0.06172 0.16018 -0.06263 0.16782 C -0.06276 0.16898 -0.06289 0.16991 -0.06315 0.1706 C -0.06354 0.17222 -0.06419 0.17338 -0.06471 0.17477 L -0.06627 0.17893 L -0.06862 0.1831 C -0.06888 0.18403 -0.06927 0.18472 -0.06966 0.18541 L -0.072 0.18819 C -0.07252 0.18866 -0.07278 0.18912 -0.0733 0.18958 L -0.07565 0.19097 L -0.07669 0.19143 C -0.07721 0.1919 -0.07747 0.19213 -0.07799 0.19236 L -0.09518 0.19282 C -0.0957 0.19467 -0.09661 0.19653 -0.09674 0.19838 C -0.09687 0.20463 -0.09674 0.21111 -0.09752 0.21736 C -0.09752 0.21805 -0.09778 0.21875 -0.09778 0.21921 C -0.09791 0.22129 -0.0983 0.22916 -0.09856 0.23171 C -0.09882 0.23333 -0.09895 0.23472 -0.09935 0.23588 C -0.09987 0.23727 -0.10013 0.23912 -0.10091 0.24004 L -0.10221 0.24143 L -0.10455 0.24791 L -0.10534 0.24977 L -0.10612 0.25208 C -0.10638 0.25347 -0.10638 0.25486 -0.1069 0.25625 C -0.10872 0.26111 -0.10638 0.25486 -0.10846 0.26088 C -0.10859 0.2618 -0.10898 0.26227 -0.10924 0.26319 C -0.1095 0.26389 -0.10963 0.26504 -0.11002 0.26597 C -0.11041 0.26736 -0.11159 0.27014 -0.11159 0.27014 C -0.11159 0.2706 -0.11172 0.27153 -0.11185 0.27199 C -0.11211 0.27291 -0.1125 0.27338 -0.11263 0.2743 C -0.11302 0.27639 -0.11341 0.28125 -0.11341 0.28125 C -0.11367 0.28588 -0.11406 0.29074 -0.11419 0.2956 C -0.11471 0.30416 -0.11419 0.30092 -0.11497 0.30532 C -0.11497 0.30764 -0.1151 0.31018 -0.11471 0.31227 C -0.11445 0.31319 -0.11393 0.31342 -0.11341 0.31366 C -0.11145 0.31551 -0.11237 0.31296 -0.11002 0.31736 C -0.1095 0.31782 -0.10924 0.31875 -0.10872 0.31921 C -0.10833 0.32014 -0.10781 0.32083 -0.10716 0.32153 C -0.1069 0.32199 -0.10638 0.32222 -0.10612 0.32291 C -0.10221 0.32847 -0.10716 0.32153 -0.10403 0.32708 C -0.10377 0.32754 -0.10325 0.32801 -0.10299 0.32847 C -0.10273 0.32893 -0.10273 0.32986 -0.10247 0.33032 C -0.10234 0.33148 -0.10195 0.33217 -0.10169 0.3331 C -0.10156 0.33426 -0.10156 0.33565 -0.10143 0.3368 C -0.1013 0.3375 -0.10117 0.33819 -0.10091 0.33866 C -0.10039 0.34606 -0.10039 0.34421 -0.10091 0.35393 C -0.10104 0.35486 -0.10117 0.35555 -0.10143 0.35625 C -0.10169 0.35671 -0.10221 0.35717 -0.10247 0.35764 C -0.10273 0.35903 -0.10312 0.36018 -0.10325 0.3618 C -0.10351 0.36366 -0.1039 0.36782 -0.10455 0.36921 L -0.10534 0.37153 C -0.10534 0.37199 -0.1056 0.37268 -0.1056 0.37338 C -0.10586 0.3743 -0.10612 0.37639 -0.10612 0.37639 " pathEditMode="relative" ptsTypes="AAAAAAAAAAAAAAAAAAAAAAAAAAAAAAAAAAAAAAAAAAAAAAAAAAAAAAAAAAAAAAAAAAAAAAAAAAAAAAAAAAAAAAAAAAA">
                                      <p:cBhvr>
                                        <p:cTn id="12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3" y="457086"/>
            <a:ext cx="8687133" cy="59438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40" y="887726"/>
            <a:ext cx="5029200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929" y="3889"/>
            <a:ext cx="10515600" cy="78536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Simulation</a:t>
            </a:r>
            <a:endParaRPr lang="en-US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8631496" y="3492303"/>
            <a:ext cx="3450014" cy="3450014"/>
            <a:chOff x="9448037" y="3748308"/>
            <a:chExt cx="2743798" cy="27437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037" y="3748308"/>
              <a:ext cx="2743798" cy="2743764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10483811" y="5184640"/>
              <a:ext cx="91552" cy="92427"/>
            </a:xfrm>
            <a:prstGeom prst="wedgeRoundRectCallout">
              <a:avLst>
                <a:gd name="adj1" fmla="val 125436"/>
                <a:gd name="adj2" fmla="val -29436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</a:t>
              </a:r>
              <a:endParaRPr lang="en-US" sz="1100" dirty="0"/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10736120" y="5230854"/>
              <a:ext cx="91552" cy="92427"/>
            </a:xfrm>
            <a:prstGeom prst="wedgeRoundRectCallout">
              <a:avLst>
                <a:gd name="adj1" fmla="val -58002"/>
                <a:gd name="adj2" fmla="val -74605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</a:t>
              </a:r>
              <a:endParaRPr lang="en-US" sz="1100" dirty="0"/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10769600" y="5487138"/>
              <a:ext cx="91552" cy="92427"/>
            </a:xfrm>
            <a:prstGeom prst="wedgeRoundRectCallout">
              <a:avLst>
                <a:gd name="adj1" fmla="val -98110"/>
                <a:gd name="adj2" fmla="val -72984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25" name="Rounded Rectangular Callout 24"/>
            <p:cNvSpPr/>
            <p:nvPr/>
          </p:nvSpPr>
          <p:spPr>
            <a:xfrm>
              <a:off x="10392258" y="5763654"/>
              <a:ext cx="91552" cy="92427"/>
            </a:xfrm>
            <a:prstGeom prst="wedgeRoundRectCallout">
              <a:avLst>
                <a:gd name="adj1" fmla="val 80271"/>
                <a:gd name="adj2" fmla="val -87406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B</a:t>
              </a:r>
              <a:endParaRPr lang="en-US" sz="1100" dirty="0"/>
            </a:p>
          </p:txBody>
        </p:sp>
        <p:sp>
          <p:nvSpPr>
            <p:cNvPr id="26" name="Rounded Rectangular Callout 25"/>
            <p:cNvSpPr/>
            <p:nvPr/>
          </p:nvSpPr>
          <p:spPr>
            <a:xfrm>
              <a:off x="10556220" y="5995714"/>
              <a:ext cx="91552" cy="92427"/>
            </a:xfrm>
            <a:prstGeom prst="wedgeRoundRectCallout">
              <a:avLst>
                <a:gd name="adj1" fmla="val 27009"/>
                <a:gd name="adj2" fmla="val -106854"/>
                <a:gd name="adj3" fmla="val 16667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</a:t>
              </a:r>
              <a:endParaRPr lang="en-US" sz="11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0618476" y="5933240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8" name="Oval 27"/>
            <p:cNvSpPr/>
            <p:nvPr/>
          </p:nvSpPr>
          <p:spPr>
            <a:xfrm>
              <a:off x="10550360" y="5692943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9" name="Oval 28"/>
            <p:cNvSpPr/>
            <p:nvPr/>
          </p:nvSpPr>
          <p:spPr>
            <a:xfrm>
              <a:off x="10675891" y="5423956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0" name="Oval 29"/>
            <p:cNvSpPr/>
            <p:nvPr/>
          </p:nvSpPr>
          <p:spPr>
            <a:xfrm>
              <a:off x="10691477" y="5183739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1" name="Oval 30"/>
            <p:cNvSpPr/>
            <p:nvPr/>
          </p:nvSpPr>
          <p:spPr>
            <a:xfrm>
              <a:off x="10668842" y="5189757"/>
              <a:ext cx="18292" cy="18292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" y="887726"/>
            <a:ext cx="5029200" cy="502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9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Africa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Sampling Intervals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66" y="2401399"/>
            <a:ext cx="4237268" cy="2055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947" y="4844146"/>
            <a:ext cx="87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.e.: If a sample is taken every 14 days (in the 1000 days timespan), 21% of the samples taken at station A would be positive.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190" y="6262641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sample: limit = 10^7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 rot="5400000">
            <a:off x="5969389" y="611474"/>
            <a:ext cx="253220" cy="5635052"/>
          </a:xfrm>
          <a:prstGeom prst="roundRect">
            <a:avLst>
              <a:gd name="adj" fmla="val 206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to select specific neighborhoods for outbreak</a:t>
            </a:r>
          </a:p>
          <a:p>
            <a:pPr lvl="1"/>
            <a:r>
              <a:rPr lang="en-US" dirty="0" smtClean="0"/>
              <a:t>Holding everything else constant</a:t>
            </a:r>
          </a:p>
          <a:p>
            <a:r>
              <a:rPr lang="en-US" dirty="0" smtClean="0"/>
              <a:t>Evaluate various scenarios</a:t>
            </a:r>
          </a:p>
          <a:p>
            <a:pPr lvl="1"/>
            <a:r>
              <a:rPr lang="en-US" dirty="0" smtClean="0"/>
              <a:t>Application of different models</a:t>
            </a:r>
          </a:p>
          <a:p>
            <a:r>
              <a:rPr lang="en-US" dirty="0" smtClean="0"/>
              <a:t>Add distinguishable drain levels</a:t>
            </a:r>
          </a:p>
          <a:p>
            <a:pPr lvl="1"/>
            <a:r>
              <a:rPr lang="en-US" dirty="0" smtClean="0"/>
              <a:t>Different flow speed for main, secondary, and tertiary drains</a:t>
            </a:r>
          </a:p>
          <a:p>
            <a:r>
              <a:rPr lang="en-US" dirty="0" smtClean="0"/>
              <a:t>Develop model/ script further to apply to other study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9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Calculations – Drain Length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Neighborhood to </a:t>
            </a:r>
            <a:r>
              <a:rPr lang="en-US" dirty="0" smtClean="0"/>
              <a:t>drain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Drain </a:t>
            </a:r>
            <a:r>
              <a:rPr lang="en-US" dirty="0"/>
              <a:t>to endpoint  </a:t>
            </a:r>
          </a:p>
        </p:txBody>
      </p:sp>
      <p:pic>
        <p:nvPicPr>
          <p:cNvPr id="4" name="Map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3" t="45128" r="33983" b="18974"/>
          <a:stretch/>
        </p:blipFill>
        <p:spPr>
          <a:xfrm>
            <a:off x="7751298" y="1877349"/>
            <a:ext cx="3363352" cy="4059218"/>
          </a:xfrm>
          <a:prstGeom prst="rect">
            <a:avLst/>
          </a:prstGeom>
        </p:spPr>
      </p:pic>
      <p:cxnSp>
        <p:nvCxnSpPr>
          <p:cNvPr id="6" name="Arrow - Neighborhood"/>
          <p:cNvCxnSpPr/>
          <p:nvPr/>
        </p:nvCxnSpPr>
        <p:spPr>
          <a:xfrm flipH="1" flipV="1">
            <a:off x="10002130" y="2644726"/>
            <a:ext cx="182880" cy="2954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ircle"/>
          <p:cNvSpPr/>
          <p:nvPr/>
        </p:nvSpPr>
        <p:spPr>
          <a:xfrm>
            <a:off x="7180289" y="2037045"/>
            <a:ext cx="3150160" cy="3164541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Arrow - Radius"/>
          <p:cNvCxnSpPr/>
          <p:nvPr/>
        </p:nvCxnSpPr>
        <p:spPr>
          <a:xfrm flipV="1">
            <a:off x="8666922" y="2671545"/>
            <a:ext cx="1335208" cy="105761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int 2"/>
          <p:cNvSpPr/>
          <p:nvPr/>
        </p:nvSpPr>
        <p:spPr>
          <a:xfrm>
            <a:off x="8654870" y="3654052"/>
            <a:ext cx="100499" cy="117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oint 1"/>
          <p:cNvSpPr/>
          <p:nvPr/>
        </p:nvSpPr>
        <p:spPr>
          <a:xfrm>
            <a:off x="9963932" y="2611662"/>
            <a:ext cx="100499" cy="117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rain Part 1"/>
          <p:cNvSpPr/>
          <p:nvPr/>
        </p:nvSpPr>
        <p:spPr>
          <a:xfrm>
            <a:off x="8691563" y="2681288"/>
            <a:ext cx="1309687" cy="1081087"/>
          </a:xfrm>
          <a:custGeom>
            <a:avLst/>
            <a:gdLst>
              <a:gd name="connsiteX0" fmla="*/ 1309687 w 1309687"/>
              <a:gd name="connsiteY0" fmla="*/ 0 h 1081087"/>
              <a:gd name="connsiteX1" fmla="*/ 1195387 w 1309687"/>
              <a:gd name="connsiteY1" fmla="*/ 4762 h 1081087"/>
              <a:gd name="connsiteX2" fmla="*/ 1047750 w 1309687"/>
              <a:gd name="connsiteY2" fmla="*/ 9525 h 1081087"/>
              <a:gd name="connsiteX3" fmla="*/ 1019175 w 1309687"/>
              <a:gd name="connsiteY3" fmla="*/ 19050 h 1081087"/>
              <a:gd name="connsiteX4" fmla="*/ 1004887 w 1309687"/>
              <a:gd name="connsiteY4" fmla="*/ 23812 h 1081087"/>
              <a:gd name="connsiteX5" fmla="*/ 985837 w 1309687"/>
              <a:gd name="connsiteY5" fmla="*/ 38100 h 1081087"/>
              <a:gd name="connsiteX6" fmla="*/ 957262 w 1309687"/>
              <a:gd name="connsiteY6" fmla="*/ 57150 h 1081087"/>
              <a:gd name="connsiteX7" fmla="*/ 942975 w 1309687"/>
              <a:gd name="connsiteY7" fmla="*/ 66675 h 1081087"/>
              <a:gd name="connsiteX8" fmla="*/ 923925 w 1309687"/>
              <a:gd name="connsiteY8" fmla="*/ 80962 h 1081087"/>
              <a:gd name="connsiteX9" fmla="*/ 904875 w 1309687"/>
              <a:gd name="connsiteY9" fmla="*/ 90487 h 1081087"/>
              <a:gd name="connsiteX10" fmla="*/ 871537 w 1309687"/>
              <a:gd name="connsiteY10" fmla="*/ 109537 h 1081087"/>
              <a:gd name="connsiteX11" fmla="*/ 852487 w 1309687"/>
              <a:gd name="connsiteY11" fmla="*/ 138112 h 1081087"/>
              <a:gd name="connsiteX12" fmla="*/ 833437 w 1309687"/>
              <a:gd name="connsiteY12" fmla="*/ 180975 h 1081087"/>
              <a:gd name="connsiteX13" fmla="*/ 828675 w 1309687"/>
              <a:gd name="connsiteY13" fmla="*/ 195262 h 1081087"/>
              <a:gd name="connsiteX14" fmla="*/ 795337 w 1309687"/>
              <a:gd name="connsiteY14" fmla="*/ 242887 h 1081087"/>
              <a:gd name="connsiteX15" fmla="*/ 781050 w 1309687"/>
              <a:gd name="connsiteY15" fmla="*/ 257175 h 1081087"/>
              <a:gd name="connsiteX16" fmla="*/ 762000 w 1309687"/>
              <a:gd name="connsiteY16" fmla="*/ 285750 h 1081087"/>
              <a:gd name="connsiteX17" fmla="*/ 742950 w 1309687"/>
              <a:gd name="connsiteY17" fmla="*/ 319087 h 1081087"/>
              <a:gd name="connsiteX18" fmla="*/ 738187 w 1309687"/>
              <a:gd name="connsiteY18" fmla="*/ 338137 h 1081087"/>
              <a:gd name="connsiteX19" fmla="*/ 728662 w 1309687"/>
              <a:gd name="connsiteY19" fmla="*/ 423862 h 1081087"/>
              <a:gd name="connsiteX20" fmla="*/ 719137 w 1309687"/>
              <a:gd name="connsiteY20" fmla="*/ 552450 h 1081087"/>
              <a:gd name="connsiteX21" fmla="*/ 714375 w 1309687"/>
              <a:gd name="connsiteY21" fmla="*/ 719137 h 1081087"/>
              <a:gd name="connsiteX22" fmla="*/ 700087 w 1309687"/>
              <a:gd name="connsiteY22" fmla="*/ 809625 h 1081087"/>
              <a:gd name="connsiteX23" fmla="*/ 695325 w 1309687"/>
              <a:gd name="connsiteY23" fmla="*/ 842962 h 1081087"/>
              <a:gd name="connsiteX24" fmla="*/ 685800 w 1309687"/>
              <a:gd name="connsiteY24" fmla="*/ 885825 h 1081087"/>
              <a:gd name="connsiteX25" fmla="*/ 666750 w 1309687"/>
              <a:gd name="connsiteY25" fmla="*/ 914400 h 1081087"/>
              <a:gd name="connsiteX26" fmla="*/ 657225 w 1309687"/>
              <a:gd name="connsiteY26" fmla="*/ 928687 h 1081087"/>
              <a:gd name="connsiteX27" fmla="*/ 614362 w 1309687"/>
              <a:gd name="connsiteY27" fmla="*/ 971550 h 1081087"/>
              <a:gd name="connsiteX28" fmla="*/ 600075 w 1309687"/>
              <a:gd name="connsiteY28" fmla="*/ 985837 h 1081087"/>
              <a:gd name="connsiteX29" fmla="*/ 581025 w 1309687"/>
              <a:gd name="connsiteY29" fmla="*/ 1004887 h 1081087"/>
              <a:gd name="connsiteX30" fmla="*/ 566737 w 1309687"/>
              <a:gd name="connsiteY30" fmla="*/ 1014412 h 1081087"/>
              <a:gd name="connsiteX31" fmla="*/ 552450 w 1309687"/>
              <a:gd name="connsiteY31" fmla="*/ 1028700 h 1081087"/>
              <a:gd name="connsiteX32" fmla="*/ 523875 w 1309687"/>
              <a:gd name="connsiteY32" fmla="*/ 1047750 h 1081087"/>
              <a:gd name="connsiteX33" fmla="*/ 504825 w 1309687"/>
              <a:gd name="connsiteY33" fmla="*/ 1062037 h 1081087"/>
              <a:gd name="connsiteX34" fmla="*/ 476250 w 1309687"/>
              <a:gd name="connsiteY34" fmla="*/ 1071562 h 1081087"/>
              <a:gd name="connsiteX35" fmla="*/ 338137 w 1309687"/>
              <a:gd name="connsiteY35" fmla="*/ 1081087 h 1081087"/>
              <a:gd name="connsiteX36" fmla="*/ 285750 w 1309687"/>
              <a:gd name="connsiteY36" fmla="*/ 1076325 h 1081087"/>
              <a:gd name="connsiteX37" fmla="*/ 257175 w 1309687"/>
              <a:gd name="connsiteY37" fmla="*/ 1066800 h 1081087"/>
              <a:gd name="connsiteX38" fmla="*/ 242887 w 1309687"/>
              <a:gd name="connsiteY38" fmla="*/ 1057275 h 1081087"/>
              <a:gd name="connsiteX39" fmla="*/ 161925 w 1309687"/>
              <a:gd name="connsiteY39" fmla="*/ 1042987 h 1081087"/>
              <a:gd name="connsiteX40" fmla="*/ 0 w 1309687"/>
              <a:gd name="connsiteY40" fmla="*/ 1038225 h 1081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09687" h="1081087">
                <a:moveTo>
                  <a:pt x="1309687" y="0"/>
                </a:moveTo>
                <a:cubicBezTo>
                  <a:pt x="1254143" y="22218"/>
                  <a:pt x="1307443" y="4762"/>
                  <a:pt x="1195387" y="4762"/>
                </a:cubicBezTo>
                <a:cubicBezTo>
                  <a:pt x="1146149" y="4762"/>
                  <a:pt x="1096962" y="7937"/>
                  <a:pt x="1047750" y="9525"/>
                </a:cubicBezTo>
                <a:lnTo>
                  <a:pt x="1019175" y="19050"/>
                </a:lnTo>
                <a:lnTo>
                  <a:pt x="1004887" y="23812"/>
                </a:lnTo>
                <a:cubicBezTo>
                  <a:pt x="998537" y="28575"/>
                  <a:pt x="992340" y="33548"/>
                  <a:pt x="985837" y="38100"/>
                </a:cubicBezTo>
                <a:cubicBezTo>
                  <a:pt x="976459" y="44665"/>
                  <a:pt x="966787" y="50800"/>
                  <a:pt x="957262" y="57150"/>
                </a:cubicBezTo>
                <a:cubicBezTo>
                  <a:pt x="952500" y="60325"/>
                  <a:pt x="947554" y="63241"/>
                  <a:pt x="942975" y="66675"/>
                </a:cubicBezTo>
                <a:cubicBezTo>
                  <a:pt x="936625" y="71437"/>
                  <a:pt x="930656" y="76755"/>
                  <a:pt x="923925" y="80962"/>
                </a:cubicBezTo>
                <a:cubicBezTo>
                  <a:pt x="917905" y="84725"/>
                  <a:pt x="910895" y="86724"/>
                  <a:pt x="904875" y="90487"/>
                </a:cubicBezTo>
                <a:cubicBezTo>
                  <a:pt x="871924" y="111082"/>
                  <a:pt x="899607" y="100182"/>
                  <a:pt x="871537" y="109537"/>
                </a:cubicBezTo>
                <a:cubicBezTo>
                  <a:pt x="865187" y="119062"/>
                  <a:pt x="856107" y="127252"/>
                  <a:pt x="852487" y="138112"/>
                </a:cubicBezTo>
                <a:cubicBezTo>
                  <a:pt x="841152" y="172117"/>
                  <a:pt x="848531" y="158333"/>
                  <a:pt x="833437" y="180975"/>
                </a:cubicBezTo>
                <a:cubicBezTo>
                  <a:pt x="831850" y="185737"/>
                  <a:pt x="831113" y="190874"/>
                  <a:pt x="828675" y="195262"/>
                </a:cubicBezTo>
                <a:cubicBezTo>
                  <a:pt x="824358" y="203032"/>
                  <a:pt x="803225" y="233684"/>
                  <a:pt x="795337" y="242887"/>
                </a:cubicBezTo>
                <a:cubicBezTo>
                  <a:pt x="790954" y="248001"/>
                  <a:pt x="785185" y="251859"/>
                  <a:pt x="781050" y="257175"/>
                </a:cubicBezTo>
                <a:cubicBezTo>
                  <a:pt x="774022" y="266211"/>
                  <a:pt x="768350" y="276225"/>
                  <a:pt x="762000" y="285750"/>
                </a:cubicBezTo>
                <a:cubicBezTo>
                  <a:pt x="754103" y="297595"/>
                  <a:pt x="748130" y="305274"/>
                  <a:pt x="742950" y="319087"/>
                </a:cubicBezTo>
                <a:cubicBezTo>
                  <a:pt x="740652" y="325216"/>
                  <a:pt x="739775" y="331787"/>
                  <a:pt x="738187" y="338137"/>
                </a:cubicBezTo>
                <a:cubicBezTo>
                  <a:pt x="735012" y="366712"/>
                  <a:pt x="730257" y="395155"/>
                  <a:pt x="728662" y="423862"/>
                </a:cubicBezTo>
                <a:cubicBezTo>
                  <a:pt x="723103" y="523940"/>
                  <a:pt x="727061" y="481143"/>
                  <a:pt x="719137" y="552450"/>
                </a:cubicBezTo>
                <a:cubicBezTo>
                  <a:pt x="717550" y="608012"/>
                  <a:pt x="716899" y="663609"/>
                  <a:pt x="714375" y="719137"/>
                </a:cubicBezTo>
                <a:cubicBezTo>
                  <a:pt x="712040" y="770505"/>
                  <a:pt x="707683" y="756447"/>
                  <a:pt x="700087" y="809625"/>
                </a:cubicBezTo>
                <a:cubicBezTo>
                  <a:pt x="698500" y="820737"/>
                  <a:pt x="697032" y="831867"/>
                  <a:pt x="695325" y="842962"/>
                </a:cubicBezTo>
                <a:cubicBezTo>
                  <a:pt x="694171" y="850462"/>
                  <a:pt x="691310" y="875907"/>
                  <a:pt x="685800" y="885825"/>
                </a:cubicBezTo>
                <a:cubicBezTo>
                  <a:pt x="680241" y="895832"/>
                  <a:pt x="673100" y="904875"/>
                  <a:pt x="666750" y="914400"/>
                </a:cubicBezTo>
                <a:cubicBezTo>
                  <a:pt x="663575" y="919162"/>
                  <a:pt x="661272" y="924640"/>
                  <a:pt x="657225" y="928687"/>
                </a:cubicBezTo>
                <a:lnTo>
                  <a:pt x="614362" y="971550"/>
                </a:lnTo>
                <a:lnTo>
                  <a:pt x="600075" y="985837"/>
                </a:lnTo>
                <a:cubicBezTo>
                  <a:pt x="593725" y="992187"/>
                  <a:pt x="588497" y="999906"/>
                  <a:pt x="581025" y="1004887"/>
                </a:cubicBezTo>
                <a:cubicBezTo>
                  <a:pt x="576262" y="1008062"/>
                  <a:pt x="571134" y="1010748"/>
                  <a:pt x="566737" y="1014412"/>
                </a:cubicBezTo>
                <a:cubicBezTo>
                  <a:pt x="561563" y="1018724"/>
                  <a:pt x="557766" y="1024565"/>
                  <a:pt x="552450" y="1028700"/>
                </a:cubicBezTo>
                <a:cubicBezTo>
                  <a:pt x="543414" y="1035728"/>
                  <a:pt x="533033" y="1040882"/>
                  <a:pt x="523875" y="1047750"/>
                </a:cubicBezTo>
                <a:cubicBezTo>
                  <a:pt x="517525" y="1052512"/>
                  <a:pt x="511924" y="1058487"/>
                  <a:pt x="504825" y="1062037"/>
                </a:cubicBezTo>
                <a:cubicBezTo>
                  <a:pt x="495845" y="1066527"/>
                  <a:pt x="485990" y="1069127"/>
                  <a:pt x="476250" y="1071562"/>
                </a:cubicBezTo>
                <a:cubicBezTo>
                  <a:pt x="418667" y="1085959"/>
                  <a:pt x="463740" y="1076063"/>
                  <a:pt x="338137" y="1081087"/>
                </a:cubicBezTo>
                <a:cubicBezTo>
                  <a:pt x="320675" y="1079500"/>
                  <a:pt x="303018" y="1079372"/>
                  <a:pt x="285750" y="1076325"/>
                </a:cubicBezTo>
                <a:cubicBezTo>
                  <a:pt x="275863" y="1074580"/>
                  <a:pt x="257175" y="1066800"/>
                  <a:pt x="257175" y="1066800"/>
                </a:cubicBezTo>
                <a:cubicBezTo>
                  <a:pt x="252412" y="1063625"/>
                  <a:pt x="248118" y="1059600"/>
                  <a:pt x="242887" y="1057275"/>
                </a:cubicBezTo>
                <a:cubicBezTo>
                  <a:pt x="211886" y="1043497"/>
                  <a:pt x="199497" y="1046403"/>
                  <a:pt x="161925" y="1042987"/>
                </a:cubicBezTo>
                <a:cubicBezTo>
                  <a:pt x="100949" y="1022665"/>
                  <a:pt x="152657" y="1038225"/>
                  <a:pt x="0" y="103822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in Part 2"/>
          <p:cNvSpPr/>
          <p:nvPr/>
        </p:nvSpPr>
        <p:spPr>
          <a:xfrm>
            <a:off x="8271859" y="3719513"/>
            <a:ext cx="429229" cy="2128837"/>
          </a:xfrm>
          <a:custGeom>
            <a:avLst/>
            <a:gdLst>
              <a:gd name="connsiteX0" fmla="*/ 429229 w 429229"/>
              <a:gd name="connsiteY0" fmla="*/ 0 h 2128837"/>
              <a:gd name="connsiteX1" fmla="*/ 419704 w 429229"/>
              <a:gd name="connsiteY1" fmla="*/ 28575 h 2128837"/>
              <a:gd name="connsiteX2" fmla="*/ 410179 w 429229"/>
              <a:gd name="connsiteY2" fmla="*/ 85725 h 2128837"/>
              <a:gd name="connsiteX3" fmla="*/ 414941 w 429229"/>
              <a:gd name="connsiteY3" fmla="*/ 342900 h 2128837"/>
              <a:gd name="connsiteX4" fmla="*/ 405416 w 429229"/>
              <a:gd name="connsiteY4" fmla="*/ 481012 h 2128837"/>
              <a:gd name="connsiteX5" fmla="*/ 395891 w 429229"/>
              <a:gd name="connsiteY5" fmla="*/ 509587 h 2128837"/>
              <a:gd name="connsiteX6" fmla="*/ 367316 w 429229"/>
              <a:gd name="connsiteY6" fmla="*/ 552450 h 2128837"/>
              <a:gd name="connsiteX7" fmla="*/ 357791 w 429229"/>
              <a:gd name="connsiteY7" fmla="*/ 566737 h 2128837"/>
              <a:gd name="connsiteX8" fmla="*/ 348266 w 429229"/>
              <a:gd name="connsiteY8" fmla="*/ 581025 h 2128837"/>
              <a:gd name="connsiteX9" fmla="*/ 333979 w 429229"/>
              <a:gd name="connsiteY9" fmla="*/ 590550 h 2128837"/>
              <a:gd name="connsiteX10" fmla="*/ 314929 w 429229"/>
              <a:gd name="connsiteY10" fmla="*/ 619125 h 2128837"/>
              <a:gd name="connsiteX11" fmla="*/ 272066 w 429229"/>
              <a:gd name="connsiteY11" fmla="*/ 657225 h 2128837"/>
              <a:gd name="connsiteX12" fmla="*/ 262541 w 429229"/>
              <a:gd name="connsiteY12" fmla="*/ 671512 h 2128837"/>
              <a:gd name="connsiteX13" fmla="*/ 229204 w 429229"/>
              <a:gd name="connsiteY13" fmla="*/ 695325 h 2128837"/>
              <a:gd name="connsiteX14" fmla="*/ 219679 w 429229"/>
              <a:gd name="connsiteY14" fmla="*/ 709612 h 2128837"/>
              <a:gd name="connsiteX15" fmla="*/ 172054 w 429229"/>
              <a:gd name="connsiteY15" fmla="*/ 752475 h 2128837"/>
              <a:gd name="connsiteX16" fmla="*/ 157766 w 429229"/>
              <a:gd name="connsiteY16" fmla="*/ 776287 h 2128837"/>
              <a:gd name="connsiteX17" fmla="*/ 143479 w 429229"/>
              <a:gd name="connsiteY17" fmla="*/ 790575 h 2128837"/>
              <a:gd name="connsiteX18" fmla="*/ 133954 w 429229"/>
              <a:gd name="connsiteY18" fmla="*/ 809625 h 2128837"/>
              <a:gd name="connsiteX19" fmla="*/ 95854 w 429229"/>
              <a:gd name="connsiteY19" fmla="*/ 862012 h 2128837"/>
              <a:gd name="connsiteX20" fmla="*/ 76804 w 429229"/>
              <a:gd name="connsiteY20" fmla="*/ 890587 h 2128837"/>
              <a:gd name="connsiteX21" fmla="*/ 29179 w 429229"/>
              <a:gd name="connsiteY21" fmla="*/ 957262 h 2128837"/>
              <a:gd name="connsiteX22" fmla="*/ 24416 w 429229"/>
              <a:gd name="connsiteY22" fmla="*/ 971550 h 2128837"/>
              <a:gd name="connsiteX23" fmla="*/ 14891 w 429229"/>
              <a:gd name="connsiteY23" fmla="*/ 1147762 h 2128837"/>
              <a:gd name="connsiteX24" fmla="*/ 10129 w 429229"/>
              <a:gd name="connsiteY24" fmla="*/ 1181100 h 2128837"/>
              <a:gd name="connsiteX25" fmla="*/ 5366 w 429229"/>
              <a:gd name="connsiteY25" fmla="*/ 1223962 h 2128837"/>
              <a:gd name="connsiteX26" fmla="*/ 5366 w 429229"/>
              <a:gd name="connsiteY26" fmla="*/ 1428750 h 2128837"/>
              <a:gd name="connsiteX27" fmla="*/ 38704 w 429229"/>
              <a:gd name="connsiteY27" fmla="*/ 1443037 h 2128837"/>
              <a:gd name="connsiteX28" fmla="*/ 72041 w 429229"/>
              <a:gd name="connsiteY28" fmla="*/ 1452562 h 2128837"/>
              <a:gd name="connsiteX29" fmla="*/ 105379 w 429229"/>
              <a:gd name="connsiteY29" fmla="*/ 1471612 h 2128837"/>
              <a:gd name="connsiteX30" fmla="*/ 119666 w 429229"/>
              <a:gd name="connsiteY30" fmla="*/ 1476375 h 2128837"/>
              <a:gd name="connsiteX31" fmla="*/ 148241 w 429229"/>
              <a:gd name="connsiteY31" fmla="*/ 1495425 h 2128837"/>
              <a:gd name="connsiteX32" fmla="*/ 176816 w 429229"/>
              <a:gd name="connsiteY32" fmla="*/ 1514475 h 2128837"/>
              <a:gd name="connsiteX33" fmla="*/ 191104 w 429229"/>
              <a:gd name="connsiteY33" fmla="*/ 1524000 h 2128837"/>
              <a:gd name="connsiteX34" fmla="*/ 205391 w 429229"/>
              <a:gd name="connsiteY34" fmla="*/ 1528762 h 2128837"/>
              <a:gd name="connsiteX35" fmla="*/ 224441 w 429229"/>
              <a:gd name="connsiteY35" fmla="*/ 1543050 h 2128837"/>
              <a:gd name="connsiteX36" fmla="*/ 243491 w 429229"/>
              <a:gd name="connsiteY36" fmla="*/ 1562100 h 2128837"/>
              <a:gd name="connsiteX37" fmla="*/ 272066 w 429229"/>
              <a:gd name="connsiteY37" fmla="*/ 1581150 h 2128837"/>
              <a:gd name="connsiteX38" fmla="*/ 291116 w 429229"/>
              <a:gd name="connsiteY38" fmla="*/ 1609725 h 2128837"/>
              <a:gd name="connsiteX39" fmla="*/ 300641 w 429229"/>
              <a:gd name="connsiteY39" fmla="*/ 1624012 h 2128837"/>
              <a:gd name="connsiteX40" fmla="*/ 310166 w 429229"/>
              <a:gd name="connsiteY40" fmla="*/ 1662112 h 2128837"/>
              <a:gd name="connsiteX41" fmla="*/ 300641 w 429229"/>
              <a:gd name="connsiteY41" fmla="*/ 1957387 h 2128837"/>
              <a:gd name="connsiteX42" fmla="*/ 291116 w 429229"/>
              <a:gd name="connsiteY42" fmla="*/ 1985962 h 2128837"/>
              <a:gd name="connsiteX43" fmla="*/ 267304 w 429229"/>
              <a:gd name="connsiteY43" fmla="*/ 2019300 h 2128837"/>
              <a:gd name="connsiteX44" fmla="*/ 257779 w 429229"/>
              <a:gd name="connsiteY44" fmla="*/ 2033587 h 2128837"/>
              <a:gd name="connsiteX45" fmla="*/ 248254 w 429229"/>
              <a:gd name="connsiteY45" fmla="*/ 2062162 h 2128837"/>
              <a:gd name="connsiteX46" fmla="*/ 238729 w 429229"/>
              <a:gd name="connsiteY46" fmla="*/ 2090737 h 2128837"/>
              <a:gd name="connsiteX47" fmla="*/ 233966 w 429229"/>
              <a:gd name="connsiteY47" fmla="*/ 2105025 h 2128837"/>
              <a:gd name="connsiteX48" fmla="*/ 233966 w 429229"/>
              <a:gd name="connsiteY48" fmla="*/ 2128837 h 212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29229" h="2128837">
                <a:moveTo>
                  <a:pt x="429229" y="0"/>
                </a:moveTo>
                <a:cubicBezTo>
                  <a:pt x="426054" y="9525"/>
                  <a:pt x="421882" y="18774"/>
                  <a:pt x="419704" y="28575"/>
                </a:cubicBezTo>
                <a:cubicBezTo>
                  <a:pt x="415514" y="47428"/>
                  <a:pt x="410179" y="85725"/>
                  <a:pt x="410179" y="85725"/>
                </a:cubicBezTo>
                <a:cubicBezTo>
                  <a:pt x="411766" y="171450"/>
                  <a:pt x="414941" y="257160"/>
                  <a:pt x="414941" y="342900"/>
                </a:cubicBezTo>
                <a:cubicBezTo>
                  <a:pt x="414941" y="353262"/>
                  <a:pt x="412260" y="449077"/>
                  <a:pt x="405416" y="481012"/>
                </a:cubicBezTo>
                <a:cubicBezTo>
                  <a:pt x="403312" y="490829"/>
                  <a:pt x="401460" y="501233"/>
                  <a:pt x="395891" y="509587"/>
                </a:cubicBezTo>
                <a:lnTo>
                  <a:pt x="367316" y="552450"/>
                </a:lnTo>
                <a:lnTo>
                  <a:pt x="357791" y="566737"/>
                </a:lnTo>
                <a:cubicBezTo>
                  <a:pt x="354616" y="571500"/>
                  <a:pt x="353029" y="577850"/>
                  <a:pt x="348266" y="581025"/>
                </a:cubicBezTo>
                <a:lnTo>
                  <a:pt x="333979" y="590550"/>
                </a:lnTo>
                <a:cubicBezTo>
                  <a:pt x="327629" y="600075"/>
                  <a:pt x="324454" y="612775"/>
                  <a:pt x="314929" y="619125"/>
                </a:cubicBezTo>
                <a:cubicBezTo>
                  <a:pt x="297750" y="630578"/>
                  <a:pt x="285116" y="637650"/>
                  <a:pt x="272066" y="657225"/>
                </a:cubicBezTo>
                <a:cubicBezTo>
                  <a:pt x="268891" y="661987"/>
                  <a:pt x="266588" y="667465"/>
                  <a:pt x="262541" y="671512"/>
                </a:cubicBezTo>
                <a:cubicBezTo>
                  <a:pt x="256633" y="677420"/>
                  <a:pt x="237317" y="689916"/>
                  <a:pt x="229204" y="695325"/>
                </a:cubicBezTo>
                <a:cubicBezTo>
                  <a:pt x="226029" y="700087"/>
                  <a:pt x="223726" y="705565"/>
                  <a:pt x="219679" y="709612"/>
                </a:cubicBezTo>
                <a:cubicBezTo>
                  <a:pt x="198813" y="730478"/>
                  <a:pt x="191036" y="720841"/>
                  <a:pt x="172054" y="752475"/>
                </a:cubicBezTo>
                <a:cubicBezTo>
                  <a:pt x="167291" y="760412"/>
                  <a:pt x="163320" y="768882"/>
                  <a:pt x="157766" y="776287"/>
                </a:cubicBezTo>
                <a:cubicBezTo>
                  <a:pt x="153725" y="781675"/>
                  <a:pt x="147394" y="785094"/>
                  <a:pt x="143479" y="790575"/>
                </a:cubicBezTo>
                <a:cubicBezTo>
                  <a:pt x="139353" y="796352"/>
                  <a:pt x="137607" y="803537"/>
                  <a:pt x="133954" y="809625"/>
                </a:cubicBezTo>
                <a:cubicBezTo>
                  <a:pt x="119140" y="834314"/>
                  <a:pt x="113287" y="840221"/>
                  <a:pt x="95854" y="862012"/>
                </a:cubicBezTo>
                <a:cubicBezTo>
                  <a:pt x="87299" y="887676"/>
                  <a:pt x="96871" y="866061"/>
                  <a:pt x="76804" y="890587"/>
                </a:cubicBezTo>
                <a:cubicBezTo>
                  <a:pt x="76169" y="891364"/>
                  <a:pt x="31934" y="948996"/>
                  <a:pt x="29179" y="957262"/>
                </a:cubicBezTo>
                <a:lnTo>
                  <a:pt x="24416" y="971550"/>
                </a:lnTo>
                <a:cubicBezTo>
                  <a:pt x="12637" y="1077575"/>
                  <a:pt x="26683" y="941394"/>
                  <a:pt x="14891" y="1147762"/>
                </a:cubicBezTo>
                <a:cubicBezTo>
                  <a:pt x="14251" y="1158969"/>
                  <a:pt x="11521" y="1169961"/>
                  <a:pt x="10129" y="1181100"/>
                </a:cubicBezTo>
                <a:cubicBezTo>
                  <a:pt x="8346" y="1195364"/>
                  <a:pt x="6954" y="1209675"/>
                  <a:pt x="5366" y="1223962"/>
                </a:cubicBezTo>
                <a:cubicBezTo>
                  <a:pt x="2626" y="1278762"/>
                  <a:pt x="-5200" y="1375920"/>
                  <a:pt x="5366" y="1428750"/>
                </a:cubicBezTo>
                <a:cubicBezTo>
                  <a:pt x="6136" y="1432600"/>
                  <a:pt x="33782" y="1441631"/>
                  <a:pt x="38704" y="1443037"/>
                </a:cubicBezTo>
                <a:cubicBezTo>
                  <a:pt x="50779" y="1446487"/>
                  <a:pt x="60629" y="1447671"/>
                  <a:pt x="72041" y="1452562"/>
                </a:cubicBezTo>
                <a:cubicBezTo>
                  <a:pt x="130458" y="1477597"/>
                  <a:pt x="57572" y="1447708"/>
                  <a:pt x="105379" y="1471612"/>
                </a:cubicBezTo>
                <a:cubicBezTo>
                  <a:pt x="109869" y="1473857"/>
                  <a:pt x="114904" y="1474787"/>
                  <a:pt x="119666" y="1476375"/>
                </a:cubicBezTo>
                <a:cubicBezTo>
                  <a:pt x="151375" y="1508082"/>
                  <a:pt x="117226" y="1478194"/>
                  <a:pt x="148241" y="1495425"/>
                </a:cubicBezTo>
                <a:cubicBezTo>
                  <a:pt x="158248" y="1500985"/>
                  <a:pt x="167291" y="1508125"/>
                  <a:pt x="176816" y="1514475"/>
                </a:cubicBezTo>
                <a:cubicBezTo>
                  <a:pt x="181579" y="1517650"/>
                  <a:pt x="185674" y="1522190"/>
                  <a:pt x="191104" y="1524000"/>
                </a:cubicBezTo>
                <a:lnTo>
                  <a:pt x="205391" y="1528762"/>
                </a:lnTo>
                <a:cubicBezTo>
                  <a:pt x="211741" y="1533525"/>
                  <a:pt x="218467" y="1537823"/>
                  <a:pt x="224441" y="1543050"/>
                </a:cubicBezTo>
                <a:cubicBezTo>
                  <a:pt x="231199" y="1548964"/>
                  <a:pt x="236479" y="1556490"/>
                  <a:pt x="243491" y="1562100"/>
                </a:cubicBezTo>
                <a:cubicBezTo>
                  <a:pt x="252430" y="1569251"/>
                  <a:pt x="272066" y="1581150"/>
                  <a:pt x="272066" y="1581150"/>
                </a:cubicBezTo>
                <a:lnTo>
                  <a:pt x="291116" y="1609725"/>
                </a:lnTo>
                <a:lnTo>
                  <a:pt x="300641" y="1624012"/>
                </a:lnTo>
                <a:cubicBezTo>
                  <a:pt x="303816" y="1636712"/>
                  <a:pt x="310392" y="1649023"/>
                  <a:pt x="310166" y="1662112"/>
                </a:cubicBezTo>
                <a:cubicBezTo>
                  <a:pt x="309938" y="1675326"/>
                  <a:pt x="327411" y="1868158"/>
                  <a:pt x="300641" y="1957387"/>
                </a:cubicBezTo>
                <a:cubicBezTo>
                  <a:pt x="297756" y="1967004"/>
                  <a:pt x="298215" y="1978862"/>
                  <a:pt x="291116" y="1985962"/>
                </a:cubicBezTo>
                <a:cubicBezTo>
                  <a:pt x="267844" y="2009236"/>
                  <a:pt x="284021" y="1990046"/>
                  <a:pt x="267304" y="2019300"/>
                </a:cubicBezTo>
                <a:cubicBezTo>
                  <a:pt x="264464" y="2024270"/>
                  <a:pt x="260104" y="2028357"/>
                  <a:pt x="257779" y="2033587"/>
                </a:cubicBezTo>
                <a:cubicBezTo>
                  <a:pt x="253701" y="2042762"/>
                  <a:pt x="251429" y="2052637"/>
                  <a:pt x="248254" y="2062162"/>
                </a:cubicBezTo>
                <a:lnTo>
                  <a:pt x="238729" y="2090737"/>
                </a:lnTo>
                <a:cubicBezTo>
                  <a:pt x="237141" y="2095500"/>
                  <a:pt x="233966" y="2100005"/>
                  <a:pt x="233966" y="2105025"/>
                </a:cubicBezTo>
                <a:lnTo>
                  <a:pt x="233966" y="2128837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oint 3"/>
          <p:cNvSpPr/>
          <p:nvPr/>
        </p:nvSpPr>
        <p:spPr>
          <a:xfrm>
            <a:off x="8486473" y="5771463"/>
            <a:ext cx="100499" cy="117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3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</a:p>
          <a:p>
            <a:pPr lvl="1"/>
            <a:r>
              <a:rPr lang="en-US" dirty="0" smtClean="0"/>
              <a:t>Graphics </a:t>
            </a:r>
          </a:p>
          <a:p>
            <a:pPr lvl="2"/>
            <a:r>
              <a:rPr lang="en-US" dirty="0" smtClean="0"/>
              <a:t>Drain network</a:t>
            </a:r>
          </a:p>
          <a:p>
            <a:pPr lvl="2"/>
            <a:r>
              <a:rPr lang="en-US" dirty="0" smtClean="0"/>
              <a:t>Neighborhoods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Population </a:t>
            </a:r>
          </a:p>
          <a:p>
            <a:pPr lvl="2"/>
            <a:r>
              <a:rPr lang="en-US" dirty="0" smtClean="0"/>
              <a:t>% liquid waste sewage disposal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9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Black box</a:t>
            </a:r>
          </a:p>
          <a:p>
            <a:pPr lvl="1"/>
            <a:r>
              <a:rPr lang="en-US" dirty="0" smtClean="0"/>
              <a:t>Distance/ time drain</a:t>
            </a:r>
          </a:p>
          <a:p>
            <a:pPr lvl="1"/>
            <a:r>
              <a:rPr lang="en-US" dirty="0" smtClean="0"/>
              <a:t>Neighborhood to drain</a:t>
            </a:r>
          </a:p>
          <a:p>
            <a:pPr lvl="1"/>
            <a:r>
              <a:rPr lang="en-US" dirty="0" smtClean="0"/>
              <a:t>SIR model</a:t>
            </a:r>
          </a:p>
          <a:p>
            <a:pPr lvl="1"/>
            <a:r>
              <a:rPr lang="en-US" dirty="0" smtClean="0"/>
              <a:t>Pathogen count decline </a:t>
            </a:r>
          </a:p>
          <a:p>
            <a:pPr lvl="1"/>
            <a:r>
              <a:rPr lang="en-US" dirty="0" smtClean="0"/>
              <a:t>Positive case matrix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3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Maps</a:t>
            </a:r>
          </a:p>
          <a:p>
            <a:pPr lvl="1"/>
            <a:r>
              <a:rPr lang="en-US" dirty="0" smtClean="0"/>
              <a:t>Pathogen counts</a:t>
            </a:r>
          </a:p>
          <a:p>
            <a:pPr lvl="1"/>
            <a:r>
              <a:rPr lang="en-US" dirty="0" smtClean="0"/>
              <a:t>Case counts</a:t>
            </a:r>
          </a:p>
          <a:p>
            <a:pPr lvl="1"/>
            <a:r>
              <a:rPr lang="en-US" dirty="0" smtClean="0"/>
              <a:t>Sampling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8996516" y="3377380"/>
            <a:ext cx="73743" cy="3687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21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00451" cy="1325563"/>
          </a:xfrm>
        </p:spPr>
        <p:txBody>
          <a:bodyPr/>
          <a:lstStyle/>
          <a:p>
            <a:r>
              <a:rPr lang="en-US" dirty="0" smtClean="0"/>
              <a:t>Accra, Ghana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426" y="1563329"/>
            <a:ext cx="465557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Greater Accra Area: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Population: 4.6 Mio</a:t>
            </a:r>
          </a:p>
          <a:p>
            <a:endParaRPr lang="en-US" sz="2000" dirty="0" smtClean="0"/>
          </a:p>
          <a:p>
            <a:r>
              <a:rPr lang="en-US" sz="2000" dirty="0" smtClean="0"/>
              <a:t>Accra: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Population: 1.7 </a:t>
            </a:r>
            <a:r>
              <a:rPr lang="en-US" sz="2000" dirty="0" smtClean="0"/>
              <a:t>Mio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Households: 481,000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People per </a:t>
            </a:r>
            <a:r>
              <a:rPr lang="en-US" sz="2000" dirty="0" smtClean="0"/>
              <a:t>Household: </a:t>
            </a:r>
            <a:r>
              <a:rPr lang="en-US" sz="2000" dirty="0"/>
              <a:t>3.8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Area: 132 km</a:t>
            </a:r>
            <a:r>
              <a:rPr lang="en-US" sz="2000" baseline="30000" dirty="0"/>
              <a:t>2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Population </a:t>
            </a:r>
            <a:r>
              <a:rPr lang="en-US" sz="2000" dirty="0" smtClean="0"/>
              <a:t>Density: 12,583 people /km</a:t>
            </a:r>
            <a:r>
              <a:rPr lang="en-US" sz="2000" baseline="30000" dirty="0" smtClean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Liquid </a:t>
            </a:r>
            <a:r>
              <a:rPr lang="en-US" sz="2000" dirty="0" smtClean="0"/>
              <a:t>waste disposal into sewage 11%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1400" dirty="0" smtClean="0"/>
              <a:t>Source: Ghana Statistical Service</a:t>
            </a:r>
          </a:p>
        </p:txBody>
      </p:sp>
    </p:spTree>
    <p:extLst>
      <p:ext uri="{BB962C8B-B14F-4D97-AF65-F5344CB8AC3E}">
        <p14:creationId xmlns:p14="http://schemas.microsoft.com/office/powerpoint/2010/main" val="247983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0"/>
            <a:ext cx="6858001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449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main drain was selected that covers most of the neighborhoods in the city.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35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10" y="0"/>
            <a:ext cx="6854190" cy="68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426" y="1563329"/>
            <a:ext cx="43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71 Neighborhoods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8763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7264"/>
          </a:xfrm>
        </p:spPr>
        <p:txBody>
          <a:bodyPr/>
          <a:lstStyle/>
          <a:p>
            <a:r>
              <a:rPr lang="en-US" dirty="0" smtClean="0"/>
              <a:t>Neighborhoods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Drain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5183777" cy="2299699"/>
          </a:xfrm>
        </p:spPr>
        <p:txBody>
          <a:bodyPr>
            <a:normAutofit/>
          </a:bodyPr>
          <a:lstStyle/>
          <a:p>
            <a:r>
              <a:rPr lang="en-US" dirty="0" smtClean="0"/>
              <a:t>Weighted Mean Center of Neighborhoods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7" y="0"/>
            <a:ext cx="6853084" cy="68530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199" y="3024554"/>
            <a:ext cx="3522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Neighborhood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Shortest distance to drain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81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2048</TotalTime>
  <Words>297</Words>
  <Application>Microsoft Office PowerPoint</Application>
  <PresentationFormat>Widescreen</PresentationFormat>
  <Paragraphs>103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Mangal</vt:lpstr>
      <vt:lpstr>Office Theme</vt:lpstr>
      <vt:lpstr>Examining the  Sensitivity of Sewage Network Surveillance Sampling Plans using  Simulation Models</vt:lpstr>
      <vt:lpstr>West Africa</vt:lpstr>
      <vt:lpstr>Ghana</vt:lpstr>
      <vt:lpstr>Accra, Ghana</vt:lpstr>
      <vt:lpstr>Drain Network</vt:lpstr>
      <vt:lpstr>Neighborhoods</vt:lpstr>
      <vt:lpstr>Neighborhoods</vt:lpstr>
      <vt:lpstr>Neighborhoods and Drain Network</vt:lpstr>
      <vt:lpstr>Weighted Mean Center of Neighborhoods</vt:lpstr>
      <vt:lpstr>Classification of Neighborhoods</vt:lpstr>
      <vt:lpstr>Weighted Mean Center of Neighborhoods</vt:lpstr>
      <vt:lpstr>Neighborhoods and Drain Network</vt:lpstr>
      <vt:lpstr>Surveillance Stations</vt:lpstr>
      <vt:lpstr>SIR Model</vt:lpstr>
      <vt:lpstr>Pathogen Journey</vt:lpstr>
      <vt:lpstr>PowerPoint Presentation</vt:lpstr>
      <vt:lpstr>Simulation</vt:lpstr>
      <vt:lpstr>PowerPoint Presentation</vt:lpstr>
      <vt:lpstr>PowerPoint Presentation</vt:lpstr>
      <vt:lpstr>Sampling Intervals</vt:lpstr>
      <vt:lpstr>Future Steps</vt:lpstr>
      <vt:lpstr>Extra Slides</vt:lpstr>
      <vt:lpstr>Calculations – Drain Length</vt:lpstr>
      <vt:lpstr>PowerPoint Presentation</vt:lpstr>
      <vt:lpstr>PowerPoint Presentation</vt:lpstr>
      <vt:lpstr>PowerPoint Presentation</vt:lpstr>
    </vt:vector>
  </TitlesOfParts>
  <Company>Emory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Mairinger, Wolfgang</dc:creator>
  <cp:lastModifiedBy>Mairinger, Wolfgang</cp:lastModifiedBy>
  <cp:revision>89</cp:revision>
  <dcterms:created xsi:type="dcterms:W3CDTF">2017-08-29T17:17:50Z</dcterms:created>
  <dcterms:modified xsi:type="dcterms:W3CDTF">2017-09-13T20:36:42Z</dcterms:modified>
</cp:coreProperties>
</file>